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0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ADBE95-1809-406F-A7ED-467CC976B6DC}" type="doc">
      <dgm:prSet loTypeId="urn:microsoft.com/office/officeart/2005/8/layout/chevron1" loCatId="process" qsTypeId="urn:microsoft.com/office/officeart/2005/8/quickstyle/simple1" qsCatId="simple" csTypeId="urn:microsoft.com/office/officeart/2005/8/colors/accent1_4" csCatId="accent1" phldr="1"/>
      <dgm:spPr/>
    </dgm:pt>
    <dgm:pt modelId="{A78662B2-4C9B-493C-BAED-B86959A79320}">
      <dgm:prSet phldrT="[Text]"/>
      <dgm:spPr/>
      <dgm:t>
        <a:bodyPr/>
        <a:lstStyle/>
        <a:p>
          <a:r>
            <a:rPr lang="ro-RO" dirty="0" smtClean="0"/>
            <a:t>Surse de date</a:t>
          </a:r>
          <a:endParaRPr lang="en-US" dirty="0"/>
        </a:p>
      </dgm:t>
    </dgm:pt>
    <dgm:pt modelId="{267ADE5A-A618-4B82-BF7C-5275597D48E5}" type="parTrans" cxnId="{8E43D8FB-23AA-4AC9-9CE7-7D473C3CB075}">
      <dgm:prSet/>
      <dgm:spPr/>
      <dgm:t>
        <a:bodyPr/>
        <a:lstStyle/>
        <a:p>
          <a:endParaRPr lang="en-US"/>
        </a:p>
      </dgm:t>
    </dgm:pt>
    <dgm:pt modelId="{9EC259AB-76F9-499F-9CF1-C6FFF6CACB4B}" type="sibTrans" cxnId="{8E43D8FB-23AA-4AC9-9CE7-7D473C3CB075}">
      <dgm:prSet/>
      <dgm:spPr/>
      <dgm:t>
        <a:bodyPr/>
        <a:lstStyle/>
        <a:p>
          <a:endParaRPr lang="en-US"/>
        </a:p>
      </dgm:t>
    </dgm:pt>
    <dgm:pt modelId="{1B94D78F-B010-4858-A83B-AE19E60E2AB4}">
      <dgm:prSet phldrT="[Text]"/>
      <dgm:spPr/>
      <dgm:t>
        <a:bodyPr/>
        <a:lstStyle/>
        <a:p>
          <a:r>
            <a:rPr lang="ro-RO" dirty="0" smtClean="0"/>
            <a:t>Procesare</a:t>
          </a:r>
          <a:endParaRPr lang="en-US" dirty="0"/>
        </a:p>
      </dgm:t>
    </dgm:pt>
    <dgm:pt modelId="{EB87B7B8-C67D-40F6-A8EF-3264DA37DDF1}" type="parTrans" cxnId="{823EBEDE-30C6-4230-AA54-1205CDEAD7A4}">
      <dgm:prSet/>
      <dgm:spPr/>
      <dgm:t>
        <a:bodyPr/>
        <a:lstStyle/>
        <a:p>
          <a:endParaRPr lang="en-US"/>
        </a:p>
      </dgm:t>
    </dgm:pt>
    <dgm:pt modelId="{1C9B30E1-E75B-4F2B-9802-A8BAADF748B6}" type="sibTrans" cxnId="{823EBEDE-30C6-4230-AA54-1205CDEAD7A4}">
      <dgm:prSet/>
      <dgm:spPr/>
      <dgm:t>
        <a:bodyPr/>
        <a:lstStyle/>
        <a:p>
          <a:endParaRPr lang="en-US"/>
        </a:p>
      </dgm:t>
    </dgm:pt>
    <dgm:pt modelId="{2A403C2C-DAC6-4A57-A1A9-04A69CD01C97}">
      <dgm:prSet phldrT="[Text]"/>
      <dgm:spPr/>
      <dgm:t>
        <a:bodyPr/>
        <a:lstStyle/>
        <a:p>
          <a:r>
            <a:rPr lang="ro-RO" dirty="0" smtClean="0"/>
            <a:t>Afişarea rezultatelor</a:t>
          </a:r>
          <a:endParaRPr lang="en-US" dirty="0"/>
        </a:p>
      </dgm:t>
    </dgm:pt>
    <dgm:pt modelId="{2AC20A39-79DA-4C93-87A4-62570A737592}" type="parTrans" cxnId="{0196EEBC-8710-40F5-A127-5112B2BB4610}">
      <dgm:prSet/>
      <dgm:spPr/>
      <dgm:t>
        <a:bodyPr/>
        <a:lstStyle/>
        <a:p>
          <a:endParaRPr lang="en-US"/>
        </a:p>
      </dgm:t>
    </dgm:pt>
    <dgm:pt modelId="{606D89B7-5793-49E3-97F6-B75B6A3F24C3}" type="sibTrans" cxnId="{0196EEBC-8710-40F5-A127-5112B2BB4610}">
      <dgm:prSet/>
      <dgm:spPr/>
      <dgm:t>
        <a:bodyPr/>
        <a:lstStyle/>
        <a:p>
          <a:endParaRPr lang="en-US"/>
        </a:p>
      </dgm:t>
    </dgm:pt>
    <dgm:pt modelId="{EAA11A09-F59F-4CEC-90F2-6309EE52E7D4}">
      <dgm:prSet phldrT="[Text]"/>
      <dgm:spPr/>
      <dgm:t>
        <a:bodyPr/>
        <a:lstStyle/>
        <a:p>
          <a:r>
            <a:rPr lang="ro-RO" dirty="0" smtClean="0"/>
            <a:t>Procesare</a:t>
          </a:r>
          <a:endParaRPr lang="en-US" dirty="0"/>
        </a:p>
      </dgm:t>
    </dgm:pt>
    <dgm:pt modelId="{F7752966-22B2-4BCA-96A1-FB162F43D2DE}" type="parTrans" cxnId="{72E4D656-A9DE-4B86-88B5-6E04392AD3C8}">
      <dgm:prSet/>
      <dgm:spPr/>
      <dgm:t>
        <a:bodyPr/>
        <a:lstStyle/>
        <a:p>
          <a:endParaRPr lang="en-US"/>
        </a:p>
      </dgm:t>
    </dgm:pt>
    <dgm:pt modelId="{E7DF4D17-5913-48FC-857A-6E744BCEBAD0}" type="sibTrans" cxnId="{72E4D656-A9DE-4B86-88B5-6E04392AD3C8}">
      <dgm:prSet/>
      <dgm:spPr/>
      <dgm:t>
        <a:bodyPr/>
        <a:lstStyle/>
        <a:p>
          <a:endParaRPr lang="en-US"/>
        </a:p>
      </dgm:t>
    </dgm:pt>
    <dgm:pt modelId="{974241DB-229A-4724-9F35-2EA52DE4FFC7}">
      <dgm:prSet phldrT="[Text]"/>
      <dgm:spPr/>
      <dgm:t>
        <a:bodyPr/>
        <a:lstStyle/>
        <a:p>
          <a:r>
            <a:rPr lang="ro-RO" dirty="0" smtClean="0"/>
            <a:t>Procesare</a:t>
          </a:r>
          <a:endParaRPr lang="en-US" dirty="0"/>
        </a:p>
      </dgm:t>
    </dgm:pt>
    <dgm:pt modelId="{6C598AD4-D9B1-4E90-8788-7FC711516188}" type="parTrans" cxnId="{A48385F3-5505-4916-A7CF-2010BB230213}">
      <dgm:prSet/>
      <dgm:spPr/>
      <dgm:t>
        <a:bodyPr/>
        <a:lstStyle/>
        <a:p>
          <a:endParaRPr lang="en-US"/>
        </a:p>
      </dgm:t>
    </dgm:pt>
    <dgm:pt modelId="{79DF0EC1-1A6E-4968-985D-0D68E87B007D}" type="sibTrans" cxnId="{A48385F3-5505-4916-A7CF-2010BB230213}">
      <dgm:prSet/>
      <dgm:spPr/>
      <dgm:t>
        <a:bodyPr/>
        <a:lstStyle/>
        <a:p>
          <a:endParaRPr lang="en-US"/>
        </a:p>
      </dgm:t>
    </dgm:pt>
    <dgm:pt modelId="{0C593733-CEFD-4995-AAE9-9F9B8A72FB4E}" type="pres">
      <dgm:prSet presAssocID="{51ADBE95-1809-406F-A7ED-467CC976B6DC}" presName="Name0" presStyleCnt="0">
        <dgm:presLayoutVars>
          <dgm:dir/>
          <dgm:animLvl val="lvl"/>
          <dgm:resizeHandles val="exact"/>
        </dgm:presLayoutVars>
      </dgm:prSet>
      <dgm:spPr/>
    </dgm:pt>
    <dgm:pt modelId="{D97D6C5E-2905-4543-B7AC-06AF485757C2}" type="pres">
      <dgm:prSet presAssocID="{A78662B2-4C9B-493C-BAED-B86959A79320}" presName="parTxOnly" presStyleLbl="node1" presStyleIdx="0" presStyleCnt="5" custLinFactX="-47640" custLinFactNeighborX="-100000" custLinFactNeighborY="20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574FB-88F2-471C-90A8-1827E1FE00DE}" type="pres">
      <dgm:prSet presAssocID="{9EC259AB-76F9-499F-9CF1-C6FFF6CACB4B}" presName="parTxOnlySpace" presStyleCnt="0"/>
      <dgm:spPr/>
    </dgm:pt>
    <dgm:pt modelId="{8514E06E-DE5E-4404-B305-3392B60749CE}" type="pres">
      <dgm:prSet presAssocID="{1B94D78F-B010-4858-A83B-AE19E60E2AB4}" presName="parTxOnly" presStyleLbl="node1" presStyleIdx="1" presStyleCnt="5" custLinFactX="38914" custLinFactNeighborX="100000" custLinFactNeighborY="20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82A8E-66A4-4331-9C18-9010BDF55A08}" type="pres">
      <dgm:prSet presAssocID="{1C9B30E1-E75B-4F2B-9802-A8BAADF748B6}" presName="parTxOnlySpace" presStyleCnt="0"/>
      <dgm:spPr/>
    </dgm:pt>
    <dgm:pt modelId="{393B197C-E9B8-4B5A-98E9-1A2BD5EC0702}" type="pres">
      <dgm:prSet presAssocID="{EAA11A09-F59F-4CEC-90F2-6309EE52E7D4}" presName="parTxOnly" presStyleLbl="node1" presStyleIdx="2" presStyleCnt="5" custLinFactX="-33301" custLinFactY="1378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C3CBD1-8A7F-42B1-974C-3C8B0B556EC0}" type="pres">
      <dgm:prSet presAssocID="{E7DF4D17-5913-48FC-857A-6E744BCEBAD0}" presName="parTxOnlySpace" presStyleCnt="0"/>
      <dgm:spPr/>
    </dgm:pt>
    <dgm:pt modelId="{ACE42EDC-06A0-47CB-A526-CA6B5C59F013}" type="pres">
      <dgm:prSet presAssocID="{974241DB-229A-4724-9F35-2EA52DE4FFC7}" presName="parTxOnly" presStyleLbl="node1" presStyleIdx="3" presStyleCnt="5" custLinFactX="-109153" custLinFactY="-15730" custLinFactNeighborX="-200000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D2FCD-306F-4A30-80B2-6BA987C42184}" type="pres">
      <dgm:prSet presAssocID="{79DF0EC1-1A6E-4968-985D-0D68E87B007D}" presName="parTxOnlySpace" presStyleCnt="0"/>
      <dgm:spPr/>
    </dgm:pt>
    <dgm:pt modelId="{28B16D36-91E6-4D74-BD7E-96B9BFFEAA18}" type="pres">
      <dgm:prSet presAssocID="{2A403C2C-DAC6-4A57-A1A9-04A69CD01C97}" presName="parTxOnly" presStyleLbl="node1" presStyleIdx="4" presStyleCnt="5" custLinFactX="-43296" custLinFactNeighborX="-100000" custLinFactNeighborY="20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43D8FB-23AA-4AC9-9CE7-7D473C3CB075}" srcId="{51ADBE95-1809-406F-A7ED-467CC976B6DC}" destId="{A78662B2-4C9B-493C-BAED-B86959A79320}" srcOrd="0" destOrd="0" parTransId="{267ADE5A-A618-4B82-BF7C-5275597D48E5}" sibTransId="{9EC259AB-76F9-499F-9CF1-C6FFF6CACB4B}"/>
    <dgm:cxn modelId="{2960710E-8F46-4A59-AD2E-C53D484EE91A}" type="presOf" srcId="{51ADBE95-1809-406F-A7ED-467CC976B6DC}" destId="{0C593733-CEFD-4995-AAE9-9F9B8A72FB4E}" srcOrd="0" destOrd="0" presId="urn:microsoft.com/office/officeart/2005/8/layout/chevron1"/>
    <dgm:cxn modelId="{0196EEBC-8710-40F5-A127-5112B2BB4610}" srcId="{51ADBE95-1809-406F-A7ED-467CC976B6DC}" destId="{2A403C2C-DAC6-4A57-A1A9-04A69CD01C97}" srcOrd="4" destOrd="0" parTransId="{2AC20A39-79DA-4C93-87A4-62570A737592}" sibTransId="{606D89B7-5793-49E3-97F6-B75B6A3F24C3}"/>
    <dgm:cxn modelId="{9BEDDFEF-4879-4667-8DCD-8E4D6B7FE397}" type="presOf" srcId="{1B94D78F-B010-4858-A83B-AE19E60E2AB4}" destId="{8514E06E-DE5E-4404-B305-3392B60749CE}" srcOrd="0" destOrd="0" presId="urn:microsoft.com/office/officeart/2005/8/layout/chevron1"/>
    <dgm:cxn modelId="{01CF4F9B-8E55-4246-B931-F767DFEAEE8C}" type="presOf" srcId="{974241DB-229A-4724-9F35-2EA52DE4FFC7}" destId="{ACE42EDC-06A0-47CB-A526-CA6B5C59F013}" srcOrd="0" destOrd="0" presId="urn:microsoft.com/office/officeart/2005/8/layout/chevron1"/>
    <dgm:cxn modelId="{823EBEDE-30C6-4230-AA54-1205CDEAD7A4}" srcId="{51ADBE95-1809-406F-A7ED-467CC976B6DC}" destId="{1B94D78F-B010-4858-A83B-AE19E60E2AB4}" srcOrd="1" destOrd="0" parTransId="{EB87B7B8-C67D-40F6-A8EF-3264DA37DDF1}" sibTransId="{1C9B30E1-E75B-4F2B-9802-A8BAADF748B6}"/>
    <dgm:cxn modelId="{40DC0582-B979-4C56-A384-37FC60194301}" type="presOf" srcId="{EAA11A09-F59F-4CEC-90F2-6309EE52E7D4}" destId="{393B197C-E9B8-4B5A-98E9-1A2BD5EC0702}" srcOrd="0" destOrd="0" presId="urn:microsoft.com/office/officeart/2005/8/layout/chevron1"/>
    <dgm:cxn modelId="{72E4D656-A9DE-4B86-88B5-6E04392AD3C8}" srcId="{51ADBE95-1809-406F-A7ED-467CC976B6DC}" destId="{EAA11A09-F59F-4CEC-90F2-6309EE52E7D4}" srcOrd="2" destOrd="0" parTransId="{F7752966-22B2-4BCA-96A1-FB162F43D2DE}" sibTransId="{E7DF4D17-5913-48FC-857A-6E744BCEBAD0}"/>
    <dgm:cxn modelId="{A48385F3-5505-4916-A7CF-2010BB230213}" srcId="{51ADBE95-1809-406F-A7ED-467CC976B6DC}" destId="{974241DB-229A-4724-9F35-2EA52DE4FFC7}" srcOrd="3" destOrd="0" parTransId="{6C598AD4-D9B1-4E90-8788-7FC711516188}" sibTransId="{79DF0EC1-1A6E-4968-985D-0D68E87B007D}"/>
    <dgm:cxn modelId="{B92AA77C-83CB-402C-A65C-7C32C51D6FCD}" type="presOf" srcId="{A78662B2-4C9B-493C-BAED-B86959A79320}" destId="{D97D6C5E-2905-4543-B7AC-06AF485757C2}" srcOrd="0" destOrd="0" presId="urn:microsoft.com/office/officeart/2005/8/layout/chevron1"/>
    <dgm:cxn modelId="{7E4A4C1B-6AD0-4D92-8742-F46A06BC745B}" type="presOf" srcId="{2A403C2C-DAC6-4A57-A1A9-04A69CD01C97}" destId="{28B16D36-91E6-4D74-BD7E-96B9BFFEAA18}" srcOrd="0" destOrd="0" presId="urn:microsoft.com/office/officeart/2005/8/layout/chevron1"/>
    <dgm:cxn modelId="{BA967D4C-A4F3-4AD8-BF8A-BD110B1A2E1A}" type="presParOf" srcId="{0C593733-CEFD-4995-AAE9-9F9B8A72FB4E}" destId="{D97D6C5E-2905-4543-B7AC-06AF485757C2}" srcOrd="0" destOrd="0" presId="urn:microsoft.com/office/officeart/2005/8/layout/chevron1"/>
    <dgm:cxn modelId="{225F9677-1DE6-44D1-AE2F-D7F967435CD4}" type="presParOf" srcId="{0C593733-CEFD-4995-AAE9-9F9B8A72FB4E}" destId="{FA7574FB-88F2-471C-90A8-1827E1FE00DE}" srcOrd="1" destOrd="0" presId="urn:microsoft.com/office/officeart/2005/8/layout/chevron1"/>
    <dgm:cxn modelId="{DFB41C88-610D-41BE-B0F4-A5BB5C51ABF0}" type="presParOf" srcId="{0C593733-CEFD-4995-AAE9-9F9B8A72FB4E}" destId="{8514E06E-DE5E-4404-B305-3392B60749CE}" srcOrd="2" destOrd="0" presId="urn:microsoft.com/office/officeart/2005/8/layout/chevron1"/>
    <dgm:cxn modelId="{7B1C4818-6F15-4966-A5AC-7801B5BBB3B2}" type="presParOf" srcId="{0C593733-CEFD-4995-AAE9-9F9B8A72FB4E}" destId="{05482A8E-66A4-4331-9C18-9010BDF55A08}" srcOrd="3" destOrd="0" presId="urn:microsoft.com/office/officeart/2005/8/layout/chevron1"/>
    <dgm:cxn modelId="{2FDE0548-CF1F-4B20-A0F9-D64411F452C6}" type="presParOf" srcId="{0C593733-CEFD-4995-AAE9-9F9B8A72FB4E}" destId="{393B197C-E9B8-4B5A-98E9-1A2BD5EC0702}" srcOrd="4" destOrd="0" presId="urn:microsoft.com/office/officeart/2005/8/layout/chevron1"/>
    <dgm:cxn modelId="{4504AF41-7171-414A-80E1-EE9BF53F39CB}" type="presParOf" srcId="{0C593733-CEFD-4995-AAE9-9F9B8A72FB4E}" destId="{CBC3CBD1-8A7F-42B1-974C-3C8B0B556EC0}" srcOrd="5" destOrd="0" presId="urn:microsoft.com/office/officeart/2005/8/layout/chevron1"/>
    <dgm:cxn modelId="{0E808744-0D11-49DA-B886-7E5A0F525B85}" type="presParOf" srcId="{0C593733-CEFD-4995-AAE9-9F9B8A72FB4E}" destId="{ACE42EDC-06A0-47CB-A526-CA6B5C59F013}" srcOrd="6" destOrd="0" presId="urn:microsoft.com/office/officeart/2005/8/layout/chevron1"/>
    <dgm:cxn modelId="{A1AA3B2D-8962-43FA-B038-A0762C4DA186}" type="presParOf" srcId="{0C593733-CEFD-4995-AAE9-9F9B8A72FB4E}" destId="{CAFD2FCD-306F-4A30-80B2-6BA987C42184}" srcOrd="7" destOrd="0" presId="urn:microsoft.com/office/officeart/2005/8/layout/chevron1"/>
    <dgm:cxn modelId="{F19F0E13-65E0-45B2-9647-60566514029E}" type="presParOf" srcId="{0C593733-CEFD-4995-AAE9-9F9B8A72FB4E}" destId="{28B16D36-91E6-4D74-BD7E-96B9BFFEAA1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97D6C5E-2905-4543-B7AC-06AF485757C2}">
      <dsp:nvSpPr>
        <dsp:cNvPr id="0" name=""/>
        <dsp:cNvSpPr/>
      </dsp:nvSpPr>
      <dsp:spPr>
        <a:xfrm>
          <a:off x="0" y="2266950"/>
          <a:ext cx="1688827" cy="675530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300" kern="1200" dirty="0" smtClean="0"/>
            <a:t>Surse de date</a:t>
          </a:r>
          <a:endParaRPr lang="en-US" sz="1300" kern="1200" dirty="0"/>
        </a:p>
      </dsp:txBody>
      <dsp:txXfrm>
        <a:off x="0" y="2266950"/>
        <a:ext cx="1688827" cy="675530"/>
      </dsp:txXfrm>
    </dsp:sp>
    <dsp:sp modelId="{8514E06E-DE5E-4404-B305-3392B60749CE}">
      <dsp:nvSpPr>
        <dsp:cNvPr id="0" name=""/>
        <dsp:cNvSpPr/>
      </dsp:nvSpPr>
      <dsp:spPr>
        <a:xfrm>
          <a:off x="2347914" y="2266950"/>
          <a:ext cx="1688827" cy="675530"/>
        </a:xfrm>
        <a:prstGeom prst="chevron">
          <a:avLst/>
        </a:prstGeom>
        <a:solidFill>
          <a:schemeClr val="accent1">
            <a:shade val="50000"/>
            <a:hueOff val="-107556"/>
            <a:satOff val="-309"/>
            <a:lumOff val="16646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300" kern="1200" dirty="0" smtClean="0"/>
            <a:t>Procesare</a:t>
          </a:r>
          <a:endParaRPr lang="en-US" sz="1300" kern="1200" dirty="0"/>
        </a:p>
      </dsp:txBody>
      <dsp:txXfrm>
        <a:off x="2347914" y="2266950"/>
        <a:ext cx="1688827" cy="675530"/>
      </dsp:txXfrm>
    </dsp:sp>
    <dsp:sp modelId="{393B197C-E9B8-4B5A-98E9-1A2BD5EC0702}">
      <dsp:nvSpPr>
        <dsp:cNvPr id="0" name=""/>
        <dsp:cNvSpPr/>
      </dsp:nvSpPr>
      <dsp:spPr>
        <a:xfrm>
          <a:off x="2310507" y="3021680"/>
          <a:ext cx="1688827" cy="675530"/>
        </a:xfrm>
        <a:prstGeom prst="chevron">
          <a:avLst/>
        </a:prstGeom>
        <a:solidFill>
          <a:schemeClr val="accent1">
            <a:shade val="50000"/>
            <a:hueOff val="-215113"/>
            <a:satOff val="-618"/>
            <a:lumOff val="33291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300" kern="1200" dirty="0" smtClean="0"/>
            <a:t>Procesare</a:t>
          </a:r>
          <a:endParaRPr lang="en-US" sz="1300" kern="1200" dirty="0"/>
        </a:p>
      </dsp:txBody>
      <dsp:txXfrm>
        <a:off x="2310507" y="3021680"/>
        <a:ext cx="1688827" cy="675530"/>
      </dsp:txXfrm>
    </dsp:sp>
    <dsp:sp modelId="{ACE42EDC-06A0-47CB-A526-CA6B5C59F013}">
      <dsp:nvSpPr>
        <dsp:cNvPr id="0" name=""/>
        <dsp:cNvSpPr/>
      </dsp:nvSpPr>
      <dsp:spPr>
        <a:xfrm>
          <a:off x="2380559" y="1471242"/>
          <a:ext cx="1688827" cy="675530"/>
        </a:xfrm>
        <a:prstGeom prst="chevron">
          <a:avLst/>
        </a:prstGeom>
        <a:solidFill>
          <a:schemeClr val="accent1">
            <a:shade val="50000"/>
            <a:hueOff val="-215113"/>
            <a:satOff val="-618"/>
            <a:lumOff val="33291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300" kern="1200" dirty="0" smtClean="0"/>
            <a:t>Procesare</a:t>
          </a:r>
          <a:endParaRPr lang="en-US" sz="1300" kern="1200" dirty="0"/>
        </a:p>
      </dsp:txBody>
      <dsp:txXfrm>
        <a:off x="2380559" y="1471242"/>
        <a:ext cx="1688827" cy="675530"/>
      </dsp:txXfrm>
    </dsp:sp>
    <dsp:sp modelId="{28B16D36-91E6-4D74-BD7E-96B9BFFEAA18}">
      <dsp:nvSpPr>
        <dsp:cNvPr id="0" name=""/>
        <dsp:cNvSpPr/>
      </dsp:nvSpPr>
      <dsp:spPr>
        <a:xfrm>
          <a:off x="5181597" y="2266950"/>
          <a:ext cx="1688827" cy="675530"/>
        </a:xfrm>
        <a:prstGeom prst="chevron">
          <a:avLst/>
        </a:prstGeom>
        <a:solidFill>
          <a:schemeClr val="accent1">
            <a:shade val="50000"/>
            <a:hueOff val="-107556"/>
            <a:satOff val="-309"/>
            <a:lumOff val="16646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1300" kern="1200" dirty="0" smtClean="0"/>
            <a:t>Afişarea rezultatelor</a:t>
          </a:r>
          <a:endParaRPr lang="en-US" sz="1300" kern="1200" dirty="0"/>
        </a:p>
      </dsp:txBody>
      <dsp:txXfrm>
        <a:off x="5181597" y="2266950"/>
        <a:ext cx="1688827" cy="675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161D828-C5BE-4977-96A1-11CE75876233}" type="datetimeFigureOut">
              <a:rPr lang="en-US" smtClean="0"/>
              <a:pPr/>
              <a:t>7/22/2009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DA96605-4D04-42D7-A974-C3F15188D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Identificarea</a:t>
            </a:r>
            <a:r>
              <a:rPr lang="en-US" dirty="0" smtClean="0"/>
              <a:t> </a:t>
            </a:r>
            <a:r>
              <a:rPr lang="en-US" dirty="0" err="1" smtClean="0"/>
              <a:t>obiectelor</a:t>
            </a:r>
            <a:r>
              <a:rPr lang="en-US" dirty="0" smtClean="0"/>
              <a:t> </a:t>
            </a:r>
            <a:r>
              <a:rPr lang="ro-RO" dirty="0" smtClean="0"/>
              <a:t>în secvenţe video utilizând puncte de interes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038599"/>
            <a:ext cx="7772400" cy="772711"/>
          </a:xfrm>
        </p:spPr>
        <p:txBody>
          <a:bodyPr/>
          <a:lstStyle/>
          <a:p>
            <a:r>
              <a:rPr lang="ro-RO" dirty="0" smtClean="0"/>
              <a:t>Absolvent: Lucian Carata</a:t>
            </a:r>
            <a:endParaRPr lang="ro-RO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962400" y="4495800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>
                <a:solidFill>
                  <a:schemeClr val="tx2"/>
                </a:solidFill>
              </a:rPr>
              <a:t>Coordonator ştiinţific: Prof. Vasile Manta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4800" y="632460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>
                <a:solidFill>
                  <a:schemeClr val="bg1"/>
                </a:solidFill>
              </a:rPr>
              <a:t>i</a:t>
            </a:r>
            <a:r>
              <a:rPr lang="ro-RO" dirty="0" smtClean="0">
                <a:solidFill>
                  <a:schemeClr val="bg1"/>
                </a:solidFill>
              </a:rPr>
              <a:t>ulie 2009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6832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latin typeface="Calibri" pitchFamily="34" charset="0"/>
              </a:rPr>
              <a:t>P</a:t>
            </a:r>
            <a:r>
              <a:rPr lang="ro-RO" sz="3200" b="1" dirty="0" smtClean="0">
                <a:latin typeface="Calibri" pitchFamily="34" charset="0"/>
              </a:rPr>
              <a:t>roiectarea şi implementarea aplicaţiei</a:t>
            </a:r>
          </a:p>
        </p:txBody>
      </p:sp>
      <p:pic>
        <p:nvPicPr>
          <p:cNvPr id="24" name="Picture 23" descr="aq_lay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990600"/>
            <a:ext cx="6323582" cy="5391150"/>
          </a:xfrm>
          <a:prstGeom prst="rect">
            <a:avLst/>
          </a:prstGeom>
        </p:spPr>
      </p:pic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Content Placeholder 3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6832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latin typeface="Calibri" pitchFamily="34" charset="0"/>
              </a:rPr>
              <a:t>P</a:t>
            </a:r>
            <a:r>
              <a:rPr lang="ro-RO" sz="3200" b="1" dirty="0" smtClean="0">
                <a:latin typeface="Calibri" pitchFamily="34" charset="0"/>
              </a:rPr>
              <a:t>roiectarea şi implementarea aplicaţiei</a:t>
            </a:r>
          </a:p>
        </p:txBody>
      </p:sp>
      <p:pic>
        <p:nvPicPr>
          <p:cNvPr id="4" name="Picture 3" descr="proc_lay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838200"/>
            <a:ext cx="5049892" cy="56388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6832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latin typeface="Calibri" pitchFamily="34" charset="0"/>
              </a:rPr>
              <a:t>P</a:t>
            </a:r>
            <a:r>
              <a:rPr lang="ro-RO" sz="3200" b="1" dirty="0" smtClean="0">
                <a:latin typeface="Calibri" pitchFamily="34" charset="0"/>
              </a:rPr>
              <a:t>roiectarea şi implementarea aplicaţiei</a:t>
            </a:r>
          </a:p>
        </p:txBody>
      </p:sp>
      <p:pic>
        <p:nvPicPr>
          <p:cNvPr id="5" name="Picture 4" descr="thread_lay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914400"/>
            <a:ext cx="7105650" cy="54864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6832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latin typeface="Calibri" pitchFamily="34" charset="0"/>
              </a:rPr>
              <a:t>P</a:t>
            </a:r>
            <a:r>
              <a:rPr lang="ro-RO" sz="3200" b="1" dirty="0" smtClean="0">
                <a:latin typeface="Calibri" pitchFamily="34" charset="0"/>
              </a:rPr>
              <a:t>roiectarea şi implementarea aplicaţiei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143000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Probleme apărute în dezvoltare, soluţii propuse: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362200"/>
            <a:ext cx="7231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ro-RO" dirty="0" smtClean="0"/>
              <a:t> Limitarea numărului secţiunilor critice în codul paralel</a:t>
            </a:r>
          </a:p>
          <a:p>
            <a:pPr>
              <a:buFont typeface="Arial" charset="0"/>
              <a:buChar char="•"/>
            </a:pPr>
            <a:r>
              <a:rPr lang="ro-RO" dirty="0" smtClean="0"/>
              <a:t> Afişarea unui număr mare de obiecte în interfaţă, în timp real</a:t>
            </a:r>
          </a:p>
          <a:p>
            <a:pPr>
              <a:buFont typeface="Arial" charset="0"/>
              <a:buChar char="•"/>
            </a:pPr>
            <a:r>
              <a:rPr lang="ro-RO" dirty="0"/>
              <a:t> </a:t>
            </a:r>
            <a:r>
              <a:rPr lang="ro-RO" dirty="0" smtClean="0"/>
              <a:t>Deadlock-uri datorate interacţiunii cu API-ului DirectX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4343400"/>
            <a:ext cx="776206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ro-RO" dirty="0" smtClean="0"/>
              <a:t> Prelucrarea imaginilor de dimensiuni mari</a:t>
            </a:r>
          </a:p>
          <a:p>
            <a:endParaRPr lang="ro-RO" sz="900" dirty="0" smtClean="0"/>
          </a:p>
          <a:p>
            <a:pPr lvl="1">
              <a:buFont typeface="Arial" charset="0"/>
              <a:buChar char="•"/>
            </a:pPr>
            <a:r>
              <a:rPr lang="ro-RO" dirty="0" smtClean="0"/>
              <a:t> </a:t>
            </a:r>
            <a:r>
              <a:rPr lang="ro-RO" sz="1600" dirty="0"/>
              <a:t>F</a:t>
            </a:r>
            <a:r>
              <a:rPr lang="ro-RO" sz="1600" dirty="0" smtClean="0"/>
              <a:t>recvenţă de eşantionare variabilă, în funcţie de dimensiunea imaginii</a:t>
            </a:r>
          </a:p>
          <a:p>
            <a:pPr lvl="1">
              <a:buFont typeface="Arial" charset="0"/>
              <a:buChar char="•"/>
            </a:pPr>
            <a:r>
              <a:rPr lang="ro-RO" sz="1600" dirty="0"/>
              <a:t> </a:t>
            </a:r>
            <a:r>
              <a:rPr lang="ro-RO" sz="1600" dirty="0" smtClean="0"/>
              <a:t>Potrivire a punctelor de interes be baza semnului Laplacianului</a:t>
            </a:r>
          </a:p>
          <a:p>
            <a:pPr lvl="1"/>
            <a:r>
              <a:rPr lang="ro-RO" sz="1600" dirty="0" smtClean="0"/>
              <a:t>  (menționată în articolul în care SURF este propus, dar neimplementată)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28600" y="3733800"/>
            <a:ext cx="8610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3336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 smtClean="0">
                <a:latin typeface="Calibri" pitchFamily="34" charset="0"/>
              </a:rPr>
              <a:t>Rezultate obţinute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868378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ro-RO" dirty="0" smtClean="0"/>
              <a:t> Datorită paralelizării, o îmbunătăţire cu aproximativ 50% a vitezei</a:t>
            </a:r>
          </a:p>
          <a:p>
            <a:r>
              <a:rPr lang="ro-RO" dirty="0" smtClean="0"/>
              <a:t>de rulare a algoritmului, pentru imagini mari, comparativ cu implementările</a:t>
            </a:r>
          </a:p>
          <a:p>
            <a:r>
              <a:rPr lang="ro-RO" dirty="0"/>
              <a:t>c</a:t>
            </a:r>
            <a:r>
              <a:rPr lang="ro-RO" dirty="0" smtClean="0"/>
              <a:t>lasice SURF</a:t>
            </a:r>
          </a:p>
          <a:p>
            <a:endParaRPr lang="ro-RO" dirty="0" smtClean="0"/>
          </a:p>
          <a:p>
            <a:pPr lvl="1">
              <a:buFontTx/>
              <a:buChar char="-"/>
            </a:pPr>
            <a:r>
              <a:rPr lang="ro-RO" sz="1600" dirty="0" smtClean="0"/>
              <a:t> </a:t>
            </a:r>
            <a:r>
              <a:rPr lang="ro-RO" sz="1600" i="1" dirty="0" smtClean="0"/>
              <a:t>Se obţine astfel posibilitatea de a rula algoritmul de detecţie în timp </a:t>
            </a:r>
          </a:p>
          <a:p>
            <a:r>
              <a:rPr lang="ro-RO" sz="1600" i="1" dirty="0" smtClean="0"/>
              <a:t>real şi pentru imagini de dimensiune mai mare (720x540)</a:t>
            </a:r>
            <a:endParaRPr lang="ro-RO" sz="16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3724870"/>
            <a:ext cx="7641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ro-RO" dirty="0" smtClean="0"/>
              <a:t> Pentru imagini de dimensiuni mici (320x240) numărul de cadre</a:t>
            </a:r>
          </a:p>
          <a:p>
            <a:r>
              <a:rPr lang="ro-RO" dirty="0" smtClean="0"/>
              <a:t>pe secundă obţinut este limitat de posibilităţile dispozitivului</a:t>
            </a:r>
          </a:p>
          <a:p>
            <a:r>
              <a:rPr lang="ro-RO" dirty="0" smtClean="0"/>
              <a:t>de captură – maxim testat, 25fps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3336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 smtClean="0">
                <a:latin typeface="Calibri" pitchFamily="34" charset="0"/>
              </a:rPr>
              <a:t>Rezultate obţinute</a:t>
            </a:r>
          </a:p>
        </p:txBody>
      </p:sp>
      <p:pic>
        <p:nvPicPr>
          <p:cNvPr id="5" name="Picture 4" descr="ff_rotatio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03368"/>
            <a:ext cx="9144000" cy="3851264"/>
          </a:xfrm>
          <a:prstGeom prst="rect">
            <a:avLst/>
          </a:prstGeom>
        </p:spPr>
      </p:pic>
      <p:pic>
        <p:nvPicPr>
          <p:cNvPr id="6" name="Picture 5" descr="ff_scale_lar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03368"/>
            <a:ext cx="9144000" cy="3851264"/>
          </a:xfrm>
          <a:prstGeom prst="rect">
            <a:avLst/>
          </a:prstGeom>
        </p:spPr>
      </p:pic>
      <p:pic>
        <p:nvPicPr>
          <p:cNvPr id="7" name="Picture 6" descr="multipl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700495"/>
            <a:ext cx="9144000" cy="3457009"/>
          </a:xfrm>
          <a:prstGeom prst="rect">
            <a:avLst/>
          </a:prstGeom>
        </p:spPr>
      </p:pic>
      <p:pic>
        <p:nvPicPr>
          <p:cNvPr id="9" name="Picture 8" descr="ww_blur_affine_scal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503368"/>
            <a:ext cx="9144000" cy="3851264"/>
          </a:xfrm>
          <a:prstGeom prst="rect">
            <a:avLst/>
          </a:prstGeom>
        </p:spPr>
      </p:pic>
      <p:pic>
        <p:nvPicPr>
          <p:cNvPr id="11" name="Picture 10" descr="cc_scale_er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503368"/>
            <a:ext cx="9144000" cy="3851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6163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 smtClean="0">
                <a:latin typeface="Calibri" pitchFamily="34" charset="0"/>
              </a:rPr>
              <a:t>Direcții de cercetare / aplicabilitate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1447800"/>
            <a:ext cx="5620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ro-RO" dirty="0" smtClean="0"/>
              <a:t> Reconstrucția de modele 3D rare sau dense</a:t>
            </a:r>
          </a:p>
          <a:p>
            <a:pPr lvl="1">
              <a:buFont typeface="Arial" charset="0"/>
              <a:buChar char="•"/>
            </a:pPr>
            <a:r>
              <a:rPr lang="ro-RO" dirty="0" smtClean="0"/>
              <a:t> Medicină – analiza deformărilor</a:t>
            </a:r>
          </a:p>
          <a:p>
            <a:pPr lvl="1"/>
            <a:endParaRPr lang="ro-RO" dirty="0" smtClean="0"/>
          </a:p>
          <a:p>
            <a:pPr lvl="1"/>
            <a:endParaRPr lang="ro-RO" dirty="0"/>
          </a:p>
          <a:p>
            <a:pPr lvl="1"/>
            <a:endParaRPr lang="ro-RO" dirty="0" smtClean="0"/>
          </a:p>
          <a:p>
            <a:pPr lvl="1"/>
            <a:endParaRPr lang="ro-RO" dirty="0"/>
          </a:p>
          <a:p>
            <a:pPr lvl="1"/>
            <a:endParaRPr lang="ro-RO" dirty="0" smtClean="0"/>
          </a:p>
          <a:p>
            <a:pPr lvl="1"/>
            <a:endParaRPr lang="ro-RO" dirty="0"/>
          </a:p>
          <a:p>
            <a:pPr lvl="1"/>
            <a:endParaRPr lang="ro-RO" dirty="0" smtClean="0"/>
          </a:p>
          <a:p>
            <a:pPr lvl="1"/>
            <a:endParaRPr lang="ro-RO" dirty="0" smtClean="0"/>
          </a:p>
          <a:p>
            <a:pPr lvl="1"/>
            <a:endParaRPr lang="ro-RO" dirty="0"/>
          </a:p>
          <a:p>
            <a:pPr lvl="1"/>
            <a:endParaRPr lang="ro-RO" dirty="0" smtClean="0"/>
          </a:p>
          <a:p>
            <a:pPr lvl="1"/>
            <a:endParaRPr lang="ro-RO" dirty="0" smtClean="0"/>
          </a:p>
          <a:p>
            <a:pPr>
              <a:buFont typeface="Arial" charset="0"/>
              <a:buChar char="•"/>
            </a:pPr>
            <a:r>
              <a:rPr lang="ro-RO" dirty="0" smtClean="0"/>
              <a:t> Aplicații în realitatea virtuală</a:t>
            </a:r>
          </a:p>
          <a:p>
            <a:pPr>
              <a:buFont typeface="Arial" charset="0"/>
              <a:buChar char="•"/>
            </a:pPr>
            <a:r>
              <a:rPr lang="ro-RO" dirty="0"/>
              <a:t> </a:t>
            </a:r>
            <a:r>
              <a:rPr lang="ro-RO" dirty="0" smtClean="0"/>
              <a:t>Aplicații în noi generații de motoare de căutare</a:t>
            </a:r>
            <a:endParaRPr lang="en-US" dirty="0"/>
          </a:p>
        </p:txBody>
      </p:sp>
      <p:pic>
        <p:nvPicPr>
          <p:cNvPr id="12" name="Picture 11" descr="femu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0766" y="2121813"/>
            <a:ext cx="4802034" cy="2831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Vă mulţumesc</a:t>
            </a:r>
            <a:endParaRPr lang="en-US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o-RO" sz="1800" dirty="0" smtClean="0"/>
              <a:t>Întrebări și prezentare practică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762000"/>
            <a:ext cx="7228582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ro-RO" sz="2400" dirty="0" smtClean="0">
                <a:latin typeface="Calibri" pitchFamily="34" charset="0"/>
              </a:rPr>
              <a:t> Detecția automată a obiectelor</a:t>
            </a:r>
          </a:p>
          <a:p>
            <a:r>
              <a:rPr lang="ro-RO" sz="1400" dirty="0" smtClean="0">
                <a:latin typeface="Calibri" pitchFamily="34" charset="0"/>
              </a:rPr>
              <a:t>             </a:t>
            </a:r>
            <a:r>
              <a:rPr lang="ro-RO" sz="1400" dirty="0" smtClean="0">
                <a:latin typeface="Calibri" pitchFamily="34" charset="0"/>
              </a:rPr>
              <a:t>	</a:t>
            </a:r>
            <a:r>
              <a:rPr lang="ro-RO" sz="1400" dirty="0" smtClean="0">
                <a:latin typeface="Calibri" pitchFamily="34" charset="0"/>
              </a:rPr>
              <a:t>- </a:t>
            </a:r>
            <a:r>
              <a:rPr lang="ro-RO" dirty="0" smtClean="0">
                <a:latin typeface="Calibri" pitchFamily="34" charset="0"/>
              </a:rPr>
              <a:t>temă </a:t>
            </a:r>
            <a:r>
              <a:rPr lang="ro-RO" dirty="0" smtClean="0">
                <a:latin typeface="Calibri" pitchFamily="34" charset="0"/>
              </a:rPr>
              <a:t>de interes cu aplicabilitate largă</a:t>
            </a:r>
          </a:p>
          <a:p>
            <a:pPr>
              <a:buFont typeface="Arial" charset="0"/>
              <a:buChar char="•"/>
            </a:pPr>
            <a:endParaRPr lang="ro-RO" dirty="0" smtClean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ro-RO" sz="2400" dirty="0" smtClean="0">
                <a:latin typeface="Calibri" pitchFamily="34" charset="0"/>
              </a:rPr>
              <a:t> Obiective urmărite de către aplicația propusă în lucrare</a:t>
            </a:r>
            <a:br>
              <a:rPr lang="ro-RO" sz="2400" dirty="0" smtClean="0">
                <a:latin typeface="Calibri" pitchFamily="34" charset="0"/>
              </a:rPr>
            </a:br>
            <a:r>
              <a:rPr lang="ro-RO" dirty="0" smtClean="0">
                <a:latin typeface="Calibri" pitchFamily="34" charset="0"/>
              </a:rPr>
              <a:t> 	- comparație cu alte implementări existente</a:t>
            </a:r>
          </a:p>
          <a:p>
            <a:pPr>
              <a:buFont typeface="Arial" charset="0"/>
              <a:buChar char="•"/>
            </a:pPr>
            <a:endParaRPr lang="ro-RO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ro-RO" sz="2400" dirty="0" smtClean="0">
                <a:latin typeface="Calibri" pitchFamily="34" charset="0"/>
              </a:rPr>
              <a:t> Proiectarea și implementarea aplicației </a:t>
            </a:r>
          </a:p>
          <a:p>
            <a:r>
              <a:rPr lang="ro-RO" dirty="0" smtClean="0">
                <a:latin typeface="Calibri" pitchFamily="34" charset="0"/>
              </a:rPr>
              <a:t>	- probleme apărute în dezvoltare și soluții propuse</a:t>
            </a:r>
          </a:p>
          <a:p>
            <a:endParaRPr lang="ro-RO" sz="1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ro-RO" sz="2400" dirty="0" smtClean="0">
                <a:latin typeface="Calibri" pitchFamily="34" charset="0"/>
              </a:rPr>
              <a:t> Rezultate obținute</a:t>
            </a:r>
          </a:p>
          <a:p>
            <a:pPr>
              <a:buFont typeface="Arial" charset="0"/>
              <a:buChar char="•"/>
            </a:pPr>
            <a:endParaRPr lang="ro-RO" sz="2400" dirty="0" smtClean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ro-RO" sz="2400" dirty="0" smtClean="0">
                <a:latin typeface="Calibri" pitchFamily="34" charset="0"/>
              </a:rPr>
              <a:t> Direcții de cercetare şi concluzii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5475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 smtClean="0">
                <a:latin typeface="Calibri" pitchFamily="34" charset="0"/>
              </a:rPr>
              <a:t>Detecția automată a obiectelor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1066800"/>
            <a:ext cx="760977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ro-RO" dirty="0" smtClean="0"/>
              <a:t> Este una dintre problemele fundamentale în grafica pe calculator</a:t>
            </a:r>
          </a:p>
          <a:p>
            <a:pPr>
              <a:buFont typeface="Arial" charset="0"/>
              <a:buChar char="•"/>
            </a:pPr>
            <a:endParaRPr lang="ro-RO" dirty="0" smtClean="0"/>
          </a:p>
          <a:p>
            <a:pPr>
              <a:buFont typeface="Arial" charset="0"/>
              <a:buChar char="•"/>
            </a:pPr>
            <a:r>
              <a:rPr lang="ro-RO" dirty="0"/>
              <a:t> </a:t>
            </a:r>
            <a:r>
              <a:rPr lang="ro-RO" dirty="0" smtClean="0"/>
              <a:t>Pentru cazul general, nu există soluții unanim acceptate</a:t>
            </a:r>
          </a:p>
          <a:p>
            <a:pPr>
              <a:buFont typeface="Arial" charset="0"/>
              <a:buChar char="•"/>
            </a:pPr>
            <a:endParaRPr lang="ro-RO" dirty="0"/>
          </a:p>
          <a:p>
            <a:pPr>
              <a:buFont typeface="Arial" charset="0"/>
              <a:buChar char="•"/>
            </a:pPr>
            <a:r>
              <a:rPr lang="ro-RO" dirty="0" smtClean="0"/>
              <a:t> Are aplicații dintre cele mai diverse:</a:t>
            </a:r>
          </a:p>
          <a:p>
            <a:endParaRPr lang="ro-RO" dirty="0" smtClean="0"/>
          </a:p>
          <a:p>
            <a:pPr lvl="1">
              <a:buFont typeface="Arial" charset="0"/>
              <a:buChar char="•"/>
            </a:pPr>
            <a:r>
              <a:rPr lang="ro-RO" dirty="0"/>
              <a:t> </a:t>
            </a:r>
            <a:r>
              <a:rPr lang="ro-RO" dirty="0" smtClean="0"/>
              <a:t>în mediul industrial</a:t>
            </a:r>
          </a:p>
          <a:p>
            <a:pPr lvl="1">
              <a:buFont typeface="Arial" charset="0"/>
              <a:buChar char="•"/>
            </a:pPr>
            <a:r>
              <a:rPr lang="ro-RO" dirty="0"/>
              <a:t> </a:t>
            </a:r>
            <a:r>
              <a:rPr lang="ro-RO" dirty="0" smtClean="0"/>
              <a:t>medicină</a:t>
            </a:r>
          </a:p>
          <a:p>
            <a:pPr lvl="1">
              <a:buFont typeface="Arial" charset="0"/>
              <a:buChar char="•"/>
            </a:pPr>
            <a:r>
              <a:rPr lang="ro-RO" dirty="0"/>
              <a:t> </a:t>
            </a:r>
            <a:r>
              <a:rPr lang="ro-RO" dirty="0" smtClean="0"/>
              <a:t>jocuri</a:t>
            </a:r>
          </a:p>
          <a:p>
            <a:pPr lvl="1">
              <a:buFont typeface="Arial" charset="0"/>
              <a:buChar char="•"/>
            </a:pPr>
            <a:r>
              <a:rPr lang="ro-RO" dirty="0"/>
              <a:t> </a:t>
            </a:r>
            <a:r>
              <a:rPr lang="ro-RO" dirty="0" smtClean="0"/>
              <a:t>robotică</a:t>
            </a:r>
          </a:p>
          <a:p>
            <a:pPr lvl="1">
              <a:buFont typeface="Arial" charset="0"/>
              <a:buChar char="•"/>
            </a:pPr>
            <a:r>
              <a:rPr lang="ro-RO" dirty="0"/>
              <a:t> </a:t>
            </a:r>
            <a:r>
              <a:rPr lang="ro-RO" dirty="0" smtClean="0"/>
              <a:t>software desktop</a:t>
            </a:r>
          </a:p>
          <a:p>
            <a:pPr lvl="1">
              <a:buFont typeface="Arial" charset="0"/>
              <a:buChar char="•"/>
            </a:pPr>
            <a:r>
              <a:rPr lang="ro-RO" dirty="0"/>
              <a:t> </a:t>
            </a:r>
            <a:r>
              <a:rPr lang="ro-RO" dirty="0" smtClean="0"/>
              <a:t>militar</a:t>
            </a:r>
          </a:p>
          <a:p>
            <a:pPr lvl="1"/>
            <a:endParaRPr lang="ro-RO" dirty="0" smtClean="0"/>
          </a:p>
          <a:p>
            <a:pPr lvl="1"/>
            <a:endParaRPr lang="ro-RO" dirty="0" smtClean="0"/>
          </a:p>
          <a:p>
            <a:pPr>
              <a:buFont typeface="Arial" charset="0"/>
              <a:buChar char="•"/>
            </a:pPr>
            <a:r>
              <a:rPr lang="ro-RO" dirty="0" smtClean="0"/>
              <a:t> Se pune problema detecției în timp real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2438400"/>
            <a:ext cx="310523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6029" y="2443163"/>
            <a:ext cx="2827371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2590800"/>
            <a:ext cx="3807173" cy="213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2362200"/>
            <a:ext cx="22669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0" y="2286000"/>
            <a:ext cx="273331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86400" y="2590800"/>
            <a:ext cx="2743200" cy="202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5475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 smtClean="0">
                <a:latin typeface="Calibri" pitchFamily="34" charset="0"/>
              </a:rPr>
              <a:t>Detecția automată a obiectelor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1066800"/>
            <a:ext cx="552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Una dintre soluțiile cele mai robuste: </a:t>
            </a:r>
            <a:r>
              <a:rPr lang="ro-RO" dirty="0" smtClean="0"/>
              <a:t>SIFT/SURF</a:t>
            </a:r>
            <a:endParaRPr lang="ro-RO" dirty="0" smtClean="0"/>
          </a:p>
          <a:p>
            <a:r>
              <a:rPr lang="ro-RO" dirty="0" smtClean="0"/>
              <a:t>Ideea: potrivirea pe bază de trăsături</a:t>
            </a:r>
            <a:endParaRPr lang="ro-RO" dirty="0"/>
          </a:p>
        </p:txBody>
      </p:sp>
      <p:pic>
        <p:nvPicPr>
          <p:cNvPr id="12" name="Picture 11" descr="IMG_06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286000"/>
            <a:ext cx="3251200" cy="2438400"/>
          </a:xfrm>
          <a:prstGeom prst="rect">
            <a:avLst/>
          </a:prstGeom>
        </p:spPr>
      </p:pic>
      <p:pic>
        <p:nvPicPr>
          <p:cNvPr id="14" name="Picture 13" descr="ff_scale_large.png"/>
          <p:cNvPicPr>
            <a:picLocks noChangeAspect="1"/>
          </p:cNvPicPr>
          <p:nvPr/>
        </p:nvPicPr>
        <p:blipFill>
          <a:blip r:embed="rId3" cstate="print"/>
          <a:srcRect r="50451"/>
          <a:stretch>
            <a:fillRect/>
          </a:stretch>
        </p:blipFill>
        <p:spPr>
          <a:xfrm>
            <a:off x="533400" y="1752600"/>
            <a:ext cx="4191000" cy="35624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" y="5105400"/>
            <a:ext cx="692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Pasul 1: identificarea trăsăturilor într-o imagine de referință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5117068"/>
            <a:ext cx="793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Pasul 2: identificarea trăsăturilor în alte imagini, în mod independent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27410" t="15485" r="1704" b="3159"/>
          <a:stretch>
            <a:fillRect/>
          </a:stretch>
        </p:blipFill>
        <p:spPr bwMode="auto">
          <a:xfrm>
            <a:off x="4800600" y="2133600"/>
            <a:ext cx="3810000" cy="276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685800" y="5105400"/>
            <a:ext cx="603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Pasul 3: potrivirea punctelor de interes între imagini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429000" y="3124200"/>
            <a:ext cx="4495800" cy="30480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71800" y="3733800"/>
            <a:ext cx="3733800" cy="22860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00400" y="3810000"/>
            <a:ext cx="4038600" cy="45720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43400" y="5562600"/>
            <a:ext cx="4237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Dificultăți: </a:t>
            </a:r>
          </a:p>
          <a:p>
            <a:pPr>
              <a:buFont typeface="Arial" charset="0"/>
              <a:buChar char="•"/>
            </a:pPr>
            <a:r>
              <a:rPr lang="ro-RO" dirty="0" smtClean="0"/>
              <a:t> Consistența determinării punctelor</a:t>
            </a:r>
          </a:p>
          <a:p>
            <a:pPr>
              <a:buFont typeface="Arial" charset="0"/>
              <a:buChar char="•"/>
            </a:pPr>
            <a:r>
              <a:rPr lang="ro-RO" dirty="0" smtClean="0"/>
              <a:t> Corelarea punctelor între imagini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" y="1676400"/>
            <a:ext cx="745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/>
              <a:t>S</a:t>
            </a:r>
            <a:r>
              <a:rPr lang="ro-RO" dirty="0" smtClean="0"/>
              <a:t>cale </a:t>
            </a:r>
            <a:r>
              <a:rPr lang="ro-RO" b="1" dirty="0" smtClean="0"/>
              <a:t>I</a:t>
            </a:r>
            <a:r>
              <a:rPr lang="ro-RO" dirty="0" smtClean="0"/>
              <a:t>nvariant </a:t>
            </a:r>
            <a:r>
              <a:rPr lang="ro-RO" b="1" dirty="0" smtClean="0"/>
              <a:t>F</a:t>
            </a:r>
            <a:r>
              <a:rPr lang="ro-RO" dirty="0" smtClean="0"/>
              <a:t>eature </a:t>
            </a:r>
            <a:r>
              <a:rPr lang="ro-RO" b="1" dirty="0" smtClean="0"/>
              <a:t>T</a:t>
            </a:r>
            <a:r>
              <a:rPr lang="ro-RO" dirty="0" smtClean="0"/>
              <a:t>ransform / </a:t>
            </a:r>
            <a:r>
              <a:rPr lang="ro-RO" b="1" dirty="0" smtClean="0"/>
              <a:t>S</a:t>
            </a:r>
            <a:r>
              <a:rPr lang="ro-RO" dirty="0" smtClean="0"/>
              <a:t>peeded-</a:t>
            </a:r>
            <a:r>
              <a:rPr lang="ro-RO" b="1" dirty="0" smtClean="0"/>
              <a:t>u</a:t>
            </a:r>
            <a:r>
              <a:rPr lang="ro-RO" dirty="0" smtClean="0"/>
              <a:t>p </a:t>
            </a:r>
            <a:r>
              <a:rPr lang="ro-RO" b="1" dirty="0" smtClean="0"/>
              <a:t>R</a:t>
            </a:r>
            <a:r>
              <a:rPr lang="ro-RO" dirty="0" smtClean="0"/>
              <a:t>obust </a:t>
            </a:r>
            <a:r>
              <a:rPr lang="ro-RO" b="1" dirty="0" smtClean="0"/>
              <a:t>F</a:t>
            </a:r>
            <a:r>
              <a:rPr lang="ro-RO" dirty="0" smtClean="0"/>
              <a:t>eatures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20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671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 smtClean="0">
                <a:latin typeface="Calibri" pitchFamily="34" charset="0"/>
              </a:rPr>
              <a:t>Detecția automată a obiectelor / SURF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91440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2 Pași: </a:t>
            </a:r>
            <a:r>
              <a:rPr lang="ro-RO" b="1" dirty="0" smtClean="0"/>
              <a:t>Localizarea</a:t>
            </a:r>
            <a:r>
              <a:rPr lang="ro-RO" dirty="0" smtClean="0"/>
              <a:t> și Descrierea</a:t>
            </a:r>
            <a:endParaRPr lang="en-US" dirty="0"/>
          </a:p>
        </p:txBody>
      </p:sp>
      <p:pic>
        <p:nvPicPr>
          <p:cNvPr id="12" name="Picture 11" descr="scalespacecom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514600"/>
            <a:ext cx="5486400" cy="22771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33600" y="4953000"/>
            <a:ext cx="663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</a:t>
            </a:r>
            <a:r>
              <a:rPr lang="ro-RO" dirty="0" smtClean="0"/>
              <a:t>eterminarea extremelor în spațiul scalărilor [Lowe,2003]</a:t>
            </a:r>
            <a:endParaRPr lang="en-US" dirty="0"/>
          </a:p>
        </p:txBody>
      </p:sp>
      <p:pic>
        <p:nvPicPr>
          <p:cNvPr id="14" name="Picture 13" descr="sift_sca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2438400"/>
            <a:ext cx="2521580" cy="2286000"/>
          </a:xfrm>
          <a:prstGeom prst="rect">
            <a:avLst/>
          </a:prstGeom>
        </p:spPr>
      </p:pic>
      <p:pic>
        <p:nvPicPr>
          <p:cNvPr id="15" name="Picture 14" descr="surfBoxFilter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2057400"/>
            <a:ext cx="4454994" cy="290131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l="46667" t="57778" r="33333" b="29778"/>
          <a:stretch>
            <a:fillRect/>
          </a:stretch>
        </p:blipFill>
        <p:spPr bwMode="auto">
          <a:xfrm>
            <a:off x="1600200" y="5029200"/>
            <a:ext cx="2743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 l="45555" t="50575" r="31667" b="37471"/>
          <a:stretch>
            <a:fillRect/>
          </a:stretch>
        </p:blipFill>
        <p:spPr bwMode="auto">
          <a:xfrm>
            <a:off x="3200400" y="1219200"/>
            <a:ext cx="3124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671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 smtClean="0">
                <a:latin typeface="Calibri" pitchFamily="34" charset="0"/>
              </a:rPr>
              <a:t>Detecția automată a obiectelor / SURF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91440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2 Pași: Localizarea și </a:t>
            </a:r>
            <a:r>
              <a:rPr lang="ro-RO" b="1" dirty="0" smtClean="0"/>
              <a:t>Descrierea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0" y="5105400"/>
            <a:ext cx="642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Descrierea punctului pe baza vecinătății, în funcție de o</a:t>
            </a:r>
          </a:p>
          <a:p>
            <a:pPr algn="ctr"/>
            <a:r>
              <a:rPr lang="ro-RO" dirty="0"/>
              <a:t>o</a:t>
            </a:r>
            <a:r>
              <a:rPr lang="ro-RO" dirty="0" smtClean="0"/>
              <a:t>rientare locală atribuită punctului de interes</a:t>
            </a:r>
          </a:p>
        </p:txBody>
      </p:sp>
      <p:pic>
        <p:nvPicPr>
          <p:cNvPr id="7" name="Picture 6" descr="surfOrien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2057400"/>
            <a:ext cx="6096000" cy="1899755"/>
          </a:xfrm>
          <a:prstGeom prst="rect">
            <a:avLst/>
          </a:prstGeom>
        </p:spPr>
      </p:pic>
      <p:pic>
        <p:nvPicPr>
          <p:cNvPr id="8" name="Picture 7" descr="sift_hist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371600"/>
            <a:ext cx="5410200" cy="3787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338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 smtClean="0">
                <a:latin typeface="Calibri" pitchFamily="34" charset="0"/>
              </a:rPr>
              <a:t>Obiective urmărite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219200"/>
            <a:ext cx="7178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ro-RO" dirty="0" smtClean="0"/>
              <a:t> Îmbunătăţirea vitezei algoritmului SURF prin paralelizare</a:t>
            </a:r>
          </a:p>
          <a:p>
            <a:endParaRPr lang="ro-RO" dirty="0" smtClean="0"/>
          </a:p>
          <a:p>
            <a:pPr>
              <a:buFont typeface="Arial" charset="0"/>
              <a:buChar char="•"/>
            </a:pPr>
            <a:r>
              <a:rPr lang="ro-RO" dirty="0" smtClean="0"/>
              <a:t> Crearea unei platforme flexibile pentru analiza şi prelucrarea</a:t>
            </a:r>
          </a:p>
          <a:p>
            <a:r>
              <a:rPr lang="ro-RO" dirty="0" smtClean="0"/>
              <a:t>în timp real a fluxurilor de imagini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289560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/>
              <a:t>Implementări existente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953000" y="2895600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/>
              <a:t>Implementarea propusă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3505200"/>
            <a:ext cx="42049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ro-RO" sz="1600" dirty="0" smtClean="0"/>
              <a:t> un singur fir de execuţie</a:t>
            </a:r>
          </a:p>
          <a:p>
            <a:pPr>
              <a:buFontTx/>
              <a:buChar char="-"/>
            </a:pPr>
            <a:r>
              <a:rPr lang="ro-RO" sz="1600" dirty="0" smtClean="0"/>
              <a:t> prelucrare în timp real cu imagini mici</a:t>
            </a:r>
          </a:p>
          <a:p>
            <a:pPr>
              <a:buFontTx/>
              <a:buChar char="-"/>
            </a:pPr>
            <a:r>
              <a:rPr lang="ro-RO" sz="1600" dirty="0"/>
              <a:t> </a:t>
            </a:r>
            <a:r>
              <a:rPr lang="ro-RO" sz="1600" dirty="0" smtClean="0"/>
              <a:t>flexibilitate redusă a implementării</a:t>
            </a:r>
          </a:p>
          <a:p>
            <a:pPr>
              <a:buFontTx/>
              <a:buChar char="-"/>
            </a:pPr>
            <a:r>
              <a:rPr lang="ro-RO" sz="1600" dirty="0"/>
              <a:t> </a:t>
            </a:r>
            <a:r>
              <a:rPr lang="ro-RO" sz="1600" dirty="0" smtClean="0"/>
              <a:t>număr limitat de dispozitive de intrare</a:t>
            </a:r>
          </a:p>
          <a:p>
            <a:r>
              <a:rPr lang="ro-RO" sz="1600" dirty="0" smtClean="0"/>
              <a:t>   (în principal camere web)</a:t>
            </a:r>
          </a:p>
          <a:p>
            <a:r>
              <a:rPr lang="ro-RO" sz="1600" dirty="0" smtClean="0"/>
              <a:t>- algoritmi neabstractizaţi 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800600" y="3505200"/>
            <a:ext cx="42114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ro-RO" sz="1600" dirty="0" smtClean="0"/>
              <a:t> fire de execuţie multiple</a:t>
            </a:r>
          </a:p>
          <a:p>
            <a:pPr>
              <a:buFontTx/>
              <a:buChar char="-"/>
            </a:pPr>
            <a:r>
              <a:rPr lang="ro-RO" sz="1600" dirty="0" smtClean="0"/>
              <a:t> prelucrare în timp real cu imagini mari</a:t>
            </a:r>
          </a:p>
          <a:p>
            <a:pPr>
              <a:buFontTx/>
              <a:buChar char="-"/>
            </a:pPr>
            <a:r>
              <a:rPr lang="ro-RO" sz="1600" dirty="0"/>
              <a:t> </a:t>
            </a:r>
            <a:r>
              <a:rPr lang="ro-RO" sz="1600" dirty="0" smtClean="0"/>
              <a:t>flexibilitate crescută a implementării</a:t>
            </a:r>
          </a:p>
          <a:p>
            <a:pPr>
              <a:buFontTx/>
              <a:buChar char="-"/>
            </a:pPr>
            <a:r>
              <a:rPr lang="ro-RO" sz="1600" dirty="0"/>
              <a:t> </a:t>
            </a:r>
            <a:r>
              <a:rPr lang="ro-RO" sz="1600" dirty="0" smtClean="0"/>
              <a:t>număr mare de dispozitive de intrare</a:t>
            </a:r>
          </a:p>
          <a:p>
            <a:pPr>
              <a:buFontTx/>
              <a:buChar char="-"/>
            </a:pPr>
            <a:r>
              <a:rPr lang="ro-RO" sz="1600" dirty="0" smtClean="0"/>
              <a:t> algoritmi generalizaţi</a:t>
            </a:r>
          </a:p>
          <a:p>
            <a:pPr>
              <a:buFontTx/>
              <a:buChar char="-"/>
            </a:pPr>
            <a:r>
              <a:rPr lang="ro-RO" sz="1600" dirty="0"/>
              <a:t> </a:t>
            </a:r>
            <a:r>
              <a:rPr lang="ro-RO" sz="1600" dirty="0" smtClean="0"/>
              <a:t>interfaţă grafică prietenoasă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6832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latin typeface="Calibri" pitchFamily="34" charset="0"/>
              </a:rPr>
              <a:t>P</a:t>
            </a:r>
            <a:r>
              <a:rPr lang="ro-RO" sz="3200" b="1" dirty="0" smtClean="0">
                <a:latin typeface="Calibri" pitchFamily="34" charset="0"/>
              </a:rPr>
              <a:t>roiectarea şi implementarea aplicaţiei</a:t>
            </a:r>
          </a:p>
        </p:txBody>
      </p:sp>
      <p:pic>
        <p:nvPicPr>
          <p:cNvPr id="8" name="Picture 7" descr="laye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80" y="1524000"/>
            <a:ext cx="4512220" cy="3886200"/>
          </a:xfrm>
          <a:prstGeom prst="rect">
            <a:avLst/>
          </a:prstGeom>
        </p:spPr>
      </p:pic>
      <p:pic>
        <p:nvPicPr>
          <p:cNvPr id="13" name="Picture 12" descr="artifact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990600"/>
            <a:ext cx="4421161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304800"/>
            <a:ext cx="6832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latin typeface="Calibri" pitchFamily="34" charset="0"/>
              </a:rPr>
              <a:t>P</a:t>
            </a:r>
            <a:r>
              <a:rPr lang="ro-RO" sz="3200" b="1" dirty="0" smtClean="0">
                <a:latin typeface="Calibri" pitchFamily="34" charset="0"/>
              </a:rPr>
              <a:t>roiectarea şi implementarea aplicaţiei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600200" y="1066800"/>
          <a:ext cx="77724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/>
          <p:cNvCxnSpPr/>
          <p:nvPr/>
        </p:nvCxnSpPr>
        <p:spPr>
          <a:xfrm rot="5400000" flipH="1" flipV="1">
            <a:off x="3166760" y="2971800"/>
            <a:ext cx="6858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166760" y="36576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3128660" y="3695700"/>
            <a:ext cx="762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81360" y="2895600"/>
            <a:ext cx="10668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57560" y="3657600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605160" y="3733800"/>
            <a:ext cx="1143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-186040" y="3581400"/>
            <a:ext cx="3962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642760" y="3581400"/>
            <a:ext cx="3962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99960" y="1676400"/>
            <a:ext cx="1167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 smtClean="0"/>
              <a:t>cameraHAL</a:t>
            </a:r>
            <a:endParaRPr lang="en-US" sz="1400" dirty="0"/>
          </a:p>
        </p:txBody>
      </p:sp>
      <p:cxnSp>
        <p:nvCxnSpPr>
          <p:cNvPr id="27" name="Straight Connector 26"/>
          <p:cNvCxnSpPr/>
          <p:nvPr/>
        </p:nvCxnSpPr>
        <p:spPr>
          <a:xfrm rot="5400000">
            <a:off x="4081160" y="3581400"/>
            <a:ext cx="3962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90760" y="1673423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 smtClean="0"/>
              <a:t>alg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861960" y="5562600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 smtClean="0"/>
              <a:t>cytrusManagedLib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147960" y="5562600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 smtClean="0"/>
              <a:t>cytrusManagedLib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7357760" y="2819400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 smtClean="0"/>
              <a:t>GUI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33400" y="990600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Modelul de paralelizare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3400" y="3439180"/>
            <a:ext cx="113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 smtClean="0"/>
              <a:t>directX</a:t>
            </a:r>
          </a:p>
          <a:p>
            <a:r>
              <a:rPr lang="ro-RO" sz="1400" dirty="0" smtClean="0"/>
              <a:t>directShow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1813</TotalTime>
  <Words>534</Words>
  <Application>Microsoft Office PowerPoint</Application>
  <PresentationFormat>On-screen Show (4:3)</PresentationFormat>
  <Paragraphs>124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Concourse</vt:lpstr>
      <vt:lpstr>Identificarea obiectelor în secvenţe video utilizând puncte de interes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Vă mulţumesc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lucian</dc:creator>
  <cp:lastModifiedBy>lucian</cp:lastModifiedBy>
  <cp:revision>127</cp:revision>
  <dcterms:created xsi:type="dcterms:W3CDTF">2009-07-21T12:18:24Z</dcterms:created>
  <dcterms:modified xsi:type="dcterms:W3CDTF">2009-07-22T19:29:07Z</dcterms:modified>
</cp:coreProperties>
</file>